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62" r:id="rId10"/>
    <p:sldId id="265" r:id="rId11"/>
    <p:sldId id="264" r:id="rId12"/>
    <p:sldId id="266" r:id="rId13"/>
    <p:sldId id="263" r:id="rId14"/>
    <p:sldId id="267" r:id="rId15"/>
    <p:sldId id="268" r:id="rId16"/>
    <p:sldId id="269" r:id="rId17"/>
    <p:sldId id="270" r:id="rId18"/>
    <p:sldId id="275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6242B-0667-9013-E723-E9B07ED6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AD24A-A24D-C221-A71B-D4DDB0EE1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BA9D2-3DE7-85B2-FB0B-C2C9749C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BB31E-118E-3DDE-B09C-DECEECCA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E5F6D-787B-2BDC-CC7B-406859365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6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7A35A-9477-397C-784A-F95D2816A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62908-F413-0C74-EB4F-2EB4B3150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3C1EE-3ABD-28E3-A9B9-F819E478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3453F-71A4-0C98-3969-DB4E8A30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7F4DD-86CA-8427-6840-05D365E3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5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807ABF-4013-5877-A088-27AF04873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C60E49-3894-5849-2DB0-826A0ADDA4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D4C48-8B57-3F65-C0C8-A43FE11FC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301F0-26D2-7237-E7CF-977F9AD07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0F5C6-F7EC-57A9-D61F-180FAC89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7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14E5-AE68-6375-1BEC-10C24CE6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831E7-3E84-57D0-ADCE-B040F54D9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81883-8E95-A609-E85C-4916BBFC5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954D7-0407-8052-DD63-E8012A8A0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52305-5054-A01C-161F-D3C36350B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9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CB00-C708-EDBC-9E76-FA1BAD5AB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910DE-5728-9147-1934-3A626EF8A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D9364-08EC-E586-163E-782FB3EB8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A3AD5-05D5-8E79-9792-66412F5F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24C17-9B85-FB8D-0314-CB5F3A5B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09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CA89D-2A75-658D-78F8-E998654F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A4DB-7385-BC28-49EC-56D120AFA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52AED-9F02-05CB-9C6F-AE5BE5986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2E4440-A5EC-CE0D-74A6-3B56CDFC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EA2567-5561-9709-864F-7670053F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238CD-A201-C27C-B92D-40392043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01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C20F-082A-5397-F6A6-02A73FCF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379D98-C09A-7985-55D8-35B2CA2C4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3FB3F-5C02-DDAB-F7BC-6ED9D041D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0F3D62-975A-A517-CE02-CE398396B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E7B672-7A27-601F-DFC2-F84BBA952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2DF212-F55A-8E3F-5E73-9193B3577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1FBCB3-CE99-2938-169F-4F45F9A43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EFE4A6-2277-7564-26C5-90FE8432C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2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74F0F-DC1A-06C1-43BE-C2366A3FE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588C42-4871-C2DC-5166-2C4961C7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B19A1-CC00-2F4C-E2C9-9CE507652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9E1A1E-D0A1-B9B0-E4F8-7C171B88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7D4091-946E-5492-AA1D-F54E36B5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7C1F22-B9D8-AC75-7FA4-DFF504A0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4366D-C81A-FA2A-E55F-C34F27BDB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2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DA1D3-5DAB-5CC3-C127-EF747B750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AAEB7-A2C7-F403-9FDC-B473F75CE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CDB6D8-B1C2-DAE2-9F96-40DAD8212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B4FC11-8E21-388F-5A87-6B1C48EA4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E107B-AB0A-BDA5-B2DC-3568FDB05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70893-C2B4-95D3-0B1F-FBCC0639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91DBE-0A3B-18BD-B4B6-56410E49D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5F8316-19D1-5E84-D4E5-4CFC9865A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65BBA-424C-E99F-4EF7-CD31E4EA1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BF1B8-F4DE-69EB-4F64-80B9B189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BAB6C-4087-CD99-0178-7FB40AD6B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B231E-D7E6-8851-9D11-50D5A413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40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D5A9F-E59D-2644-FA38-C23BAA433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F1F72-DD88-8247-639B-2F667A6C7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88950-739C-F6DC-3C4B-84C1139514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07E1EB-7D36-4950-94CA-EA33870BDED6}" type="datetimeFigureOut">
              <a:rPr lang="en-US" smtClean="0"/>
              <a:t>10/3/2024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1FBBA-E020-6F2D-35FD-7687AA94F8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B49DE-7659-F6F9-672E-7988809D6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10F8C7-0C53-4056-9FE8-9A3B7679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5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di-cdi.github.io/ddi-cdi_v1.0-rc3/field-level-documentation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5D1F-135D-365A-0162-A9287A888D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DDI Cross-Domain Integration (DDI-CDI): Complementing the DDI Product Suite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6766C-A80E-4849-97B4-8F52BFC4C1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Arofan Gregory</a:t>
            </a:r>
          </a:p>
          <a:p>
            <a:r>
              <a:rPr lang="en-US" dirty="0"/>
              <a:t>Chair, DDI-CDI Working Group</a:t>
            </a:r>
          </a:p>
          <a:p>
            <a:r>
              <a:rPr lang="en-US" dirty="0"/>
              <a:t>3 October 2024</a:t>
            </a:r>
          </a:p>
        </p:txBody>
      </p:sp>
      <p:pic>
        <p:nvPicPr>
          <p:cNvPr id="4" name="Picture 3" descr="A logo with blue and green circles&#10;&#10;Description automatically generated">
            <a:extLst>
              <a:ext uri="{FF2B5EF4-FFF2-40B4-BE49-F238E27FC236}">
                <a16:creationId xmlns:a16="http://schemas.microsoft.com/office/drawing/2014/main" id="{C1F28CF7-E334-D5AB-B550-3BAB47DF0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089" y="264101"/>
            <a:ext cx="2857822" cy="7661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8785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81102-8A53-0F36-46ED-88B1861B0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DDI-CDI is </a:t>
            </a:r>
            <a:r>
              <a:rPr lang="en-US" i="1" dirty="0"/>
              <a:t>Not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5EB5-C5A0-94AC-5710-E4C02F58A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replacement for DDI Codebook or DDI Lifecycle for data production, management, or archiving</a:t>
            </a:r>
          </a:p>
          <a:p>
            <a:r>
              <a:rPr lang="en-US" dirty="0"/>
              <a:t>An XML representation of human-readable documentation at the study level</a:t>
            </a:r>
          </a:p>
          <a:p>
            <a:r>
              <a:rPr lang="en-US" dirty="0"/>
              <a:t>A monolithic model for describing the data lifecycle</a:t>
            </a:r>
          </a:p>
          <a:p>
            <a:pPr lvl="1"/>
            <a:r>
              <a:rPr lang="en-US" dirty="0"/>
              <a:t>Does not provide information to manage longitudinal studies</a:t>
            </a:r>
          </a:p>
          <a:p>
            <a:pPr lvl="1"/>
            <a:r>
              <a:rPr lang="en-US" dirty="0"/>
              <a:t>Does not present the “data lifecycle” in a specific form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528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52636-3ECB-3A39-0C54-61B18947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DDI-CDI and DDI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EB9AF-52F6-624D-48B7-E87DA66C5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Metadata can be programmatically derived from DDI Codebook and Lifecycle</a:t>
            </a:r>
          </a:p>
          <a:p>
            <a:r>
              <a:rPr lang="en-US" dirty="0"/>
              <a:t>Process descriptions can reference DDI Codebook/Lifecycle metadata (datasets, variables)</a:t>
            </a:r>
          </a:p>
          <a:p>
            <a:r>
              <a:rPr lang="en-US" dirty="0"/>
              <a:t>Instrument and Study descriptions in DDI Codebook/DDI Lifecycle can be referenced</a:t>
            </a:r>
          </a:p>
          <a:p>
            <a:r>
              <a:rPr lang="en-US" dirty="0"/>
              <a:t>Can use DDI CVs (esp. in SKOS) to define semantics</a:t>
            </a:r>
          </a:p>
          <a:p>
            <a:r>
              <a:rPr lang="en-US" dirty="0"/>
              <a:t>Can describe processing with SDTL/SDTH</a:t>
            </a:r>
          </a:p>
          <a:p>
            <a:r>
              <a:rPr lang="en-US" dirty="0"/>
              <a:t>Can represent </a:t>
            </a:r>
            <a:r>
              <a:rPr lang="en-US" dirty="0" err="1"/>
              <a:t>codelists</a:t>
            </a:r>
            <a:r>
              <a:rPr lang="en-US" dirty="0"/>
              <a:t>/categories/classifications with SKOS/XKOS when represented in RDF</a:t>
            </a:r>
          </a:p>
          <a:p>
            <a:pPr lvl="1"/>
            <a:r>
              <a:rPr lang="en-US" i="1" dirty="0"/>
              <a:t>Instead of</a:t>
            </a:r>
            <a:r>
              <a:rPr lang="en-US" dirty="0"/>
              <a:t> DDI-CDI classes</a:t>
            </a:r>
          </a:p>
        </p:txBody>
      </p:sp>
    </p:spTree>
    <p:extLst>
      <p:ext uri="{BB962C8B-B14F-4D97-AF65-F5344CB8AC3E}">
        <p14:creationId xmlns:p14="http://schemas.microsoft.com/office/powerpoint/2010/main" val="1569463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3FBDA-1B49-4CE8-FA72-575DF1367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DDI-CDI with other Domain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E2FAC-D8DE-F1B8-03B9-1B0B3E49D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DDI-CDI is designed to be populated not only from DDI Codebook and Lifecycle metadata, but from similar metadata in any domain specification</a:t>
            </a:r>
          </a:p>
          <a:p>
            <a:pPr lvl="1"/>
            <a:r>
              <a:rPr lang="en-US" dirty="0"/>
              <a:t>Domain-agnostic terminology</a:t>
            </a:r>
          </a:p>
          <a:p>
            <a:pPr lvl="1"/>
            <a:r>
              <a:rPr lang="en-US" dirty="0"/>
              <a:t>Generic description of many different data structures</a:t>
            </a:r>
          </a:p>
          <a:p>
            <a:pPr lvl="1"/>
            <a:r>
              <a:rPr lang="en-US" dirty="0"/>
              <a:t>Generic process flow description</a:t>
            </a:r>
          </a:p>
          <a:p>
            <a:pPr lvl="1"/>
            <a:r>
              <a:rPr lang="en-US" dirty="0"/>
              <a:t>External semantic definitions for concepts</a:t>
            </a:r>
          </a:p>
          <a:p>
            <a:r>
              <a:rPr lang="en-US" dirty="0"/>
              <a:t>Leverages RDF design to allow combination with metadata in other common Web (or domain) vocabularies</a:t>
            </a:r>
          </a:p>
          <a:p>
            <a:r>
              <a:rPr lang="en-US" dirty="0"/>
              <a:t>Acts as a “common language” for moving between domain specifications</a:t>
            </a:r>
          </a:p>
          <a:p>
            <a:pPr lvl="1"/>
            <a:r>
              <a:rPr lang="en-US" dirty="0"/>
              <a:t>Used in CDIF for this purpose</a:t>
            </a:r>
          </a:p>
          <a:p>
            <a:pPr lvl="1"/>
            <a:r>
              <a:rPr lang="en-US" dirty="0"/>
              <a:t>Example: SDG Indicators </a:t>
            </a:r>
            <a:r>
              <a:rPr lang="en-US" dirty="0" err="1"/>
              <a:t>disaggregations</a:t>
            </a:r>
            <a:r>
              <a:rPr lang="en-US" dirty="0"/>
              <a:t>: SDMX-to-DDI-CDI-to-Schema.org in Google Data Commons</a:t>
            </a:r>
          </a:p>
        </p:txBody>
      </p:sp>
    </p:spTree>
    <p:extLst>
      <p:ext uri="{BB962C8B-B14F-4D97-AF65-F5344CB8AC3E}">
        <p14:creationId xmlns:p14="http://schemas.microsoft.com/office/powerpoint/2010/main" val="172908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1B8B1-324F-1D83-170E-2B2CB6D0F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DDI-CDI with Other Standards - Example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C14C8F1D-32C4-4650-5C63-5534B4702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92" y="1706879"/>
            <a:ext cx="7797898" cy="4524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8924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BD06-D2D6-2D37-25F9-F00AF0A19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Implementations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BBC23-5A37-D32D-4285-AC668008F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UKDA Product Builder (variables and structures)</a:t>
            </a:r>
          </a:p>
          <a:p>
            <a:r>
              <a:rPr lang="en-US" dirty="0"/>
              <a:t>EOSC Future “ESS Labs” integration of European Social Survey with Climate and Environmental Data (process)</a:t>
            </a:r>
          </a:p>
          <a:p>
            <a:r>
              <a:rPr lang="en-US" dirty="0"/>
              <a:t>US Bureau of Labor/BLS (indicators, </a:t>
            </a:r>
            <a:r>
              <a:rPr lang="en-US"/>
              <a:t>variable cascade </a:t>
            </a:r>
            <a:r>
              <a:rPr lang="en-US" dirty="0"/>
              <a:t>)</a:t>
            </a:r>
          </a:p>
          <a:p>
            <a:r>
              <a:rPr lang="en-US" dirty="0"/>
              <a:t>UN Statistical Division SDG Indicator </a:t>
            </a:r>
            <a:r>
              <a:rPr lang="en-US" dirty="0" err="1"/>
              <a:t>disaggregations</a:t>
            </a:r>
            <a:r>
              <a:rPr lang="en-US" dirty="0"/>
              <a:t> (multi-dimensional data and variables)</a:t>
            </a:r>
          </a:p>
          <a:p>
            <a:r>
              <a:rPr lang="en-US" dirty="0" err="1"/>
              <a:t>WorldFAIR</a:t>
            </a:r>
            <a:r>
              <a:rPr lang="en-US" dirty="0"/>
              <a:t> Cross-Domain Interoperability Framework (CDIF) </a:t>
            </a:r>
          </a:p>
          <a:p>
            <a:pPr lvl="1"/>
            <a:r>
              <a:rPr lang="en-US" dirty="0"/>
              <a:t>Minimum data description profile (approx. 30 classes for long, wide, multi-dimensional)</a:t>
            </a:r>
          </a:p>
        </p:txBody>
      </p:sp>
    </p:spTree>
    <p:extLst>
      <p:ext uri="{BB962C8B-B14F-4D97-AF65-F5344CB8AC3E}">
        <p14:creationId xmlns:p14="http://schemas.microsoft.com/office/powerpoint/2010/main" val="2970576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9B736-AA8D-B989-BBFC-CAE9C69FB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F0525-9A24-C079-927C-F8B3D869A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Field-level documentation tool</a:t>
            </a:r>
          </a:p>
          <a:p>
            <a:pPr lvl="1"/>
            <a:r>
              <a:rPr lang="en-US" dirty="0"/>
              <a:t>Subsets of selected elements</a:t>
            </a:r>
          </a:p>
          <a:p>
            <a:pPr lvl="1"/>
            <a:r>
              <a:rPr lang="en-US" dirty="0" err="1"/>
              <a:t>Browseable</a:t>
            </a:r>
            <a:r>
              <a:rPr lang="en-US" dirty="0"/>
              <a:t> documentation of selected classes</a:t>
            </a:r>
          </a:p>
          <a:p>
            <a:r>
              <a:rPr lang="en-US" dirty="0"/>
              <a:t>Postman-funded “High Value Data Services” (in testing)</a:t>
            </a:r>
          </a:p>
          <a:p>
            <a:pPr lvl="1"/>
            <a:r>
              <a:rPr lang="en-US" dirty="0"/>
              <a:t>Wrappers municipal data in Socrata in DDI-CDI and DDI Codebook</a:t>
            </a:r>
          </a:p>
          <a:p>
            <a:pPr lvl="1"/>
            <a:r>
              <a:rPr lang="en-US" dirty="0"/>
              <a:t>Python libraries for working with DDI-CDI metadata</a:t>
            </a:r>
          </a:p>
          <a:p>
            <a:r>
              <a:rPr lang="en-US" dirty="0"/>
              <a:t>Dataverse implementation (design stages)</a:t>
            </a:r>
          </a:p>
          <a:p>
            <a:r>
              <a:rPr lang="en-US" dirty="0" err="1"/>
              <a:t>WorldFAIR</a:t>
            </a:r>
            <a:r>
              <a:rPr lang="en-US" dirty="0"/>
              <a:t> (</a:t>
            </a:r>
            <a:r>
              <a:rPr lang="en-US" dirty="0" err="1"/>
              <a:t>Sikt</a:t>
            </a:r>
            <a:r>
              <a:rPr lang="en-US" dirty="0"/>
              <a:t>) Stata/SPSS-to-DDI-CDI Converter (to the Datum level)</a:t>
            </a:r>
          </a:p>
          <a:p>
            <a:r>
              <a:rPr lang="en-US" dirty="0"/>
              <a:t>“Nectar Publisher” CSV/Excel-to-DDI-CDI converter (under development)</a:t>
            </a:r>
          </a:p>
          <a:p>
            <a:pPr lvl="1"/>
            <a:r>
              <a:rPr lang="en-US" dirty="0"/>
              <a:t>Work in the DDI Developer’s Group</a:t>
            </a:r>
          </a:p>
          <a:p>
            <a:r>
              <a:rPr lang="en-US" dirty="0"/>
              <a:t>SDMX-to-DDI-CDI Converter</a:t>
            </a:r>
          </a:p>
          <a:p>
            <a:pPr lvl="1"/>
            <a:r>
              <a:rPr lang="en-US" dirty="0"/>
              <a:t>Prototyped by UNSD for CDIF</a:t>
            </a:r>
          </a:p>
          <a:p>
            <a:r>
              <a:rPr lang="en-US" dirty="0"/>
              <a:t>ESS Labs Process Browser (prototype)</a:t>
            </a:r>
          </a:p>
        </p:txBody>
      </p:sp>
    </p:spTree>
    <p:extLst>
      <p:ext uri="{BB962C8B-B14F-4D97-AF65-F5344CB8AC3E}">
        <p14:creationId xmlns:p14="http://schemas.microsoft.com/office/powerpoint/2010/main" val="519934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2A98D-C435-F907-2525-D4109BE38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37956-21FD-D420-2369-E187485B6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EOSC CLIMATE ADAPT</a:t>
            </a:r>
          </a:p>
          <a:p>
            <a:pPr lvl="1"/>
            <a:r>
              <a:rPr lang="en-US" dirty="0"/>
              <a:t>Horizon-funded</a:t>
            </a:r>
          </a:p>
          <a:p>
            <a:pPr lvl="1"/>
            <a:r>
              <a:rPr lang="en-US" dirty="0"/>
              <a:t>Integration of environmental and social data</a:t>
            </a:r>
          </a:p>
          <a:p>
            <a:r>
              <a:rPr lang="en-US" dirty="0"/>
              <a:t>EU OSCAR X-Ray Absorption Spectroscopy (XAS) project</a:t>
            </a:r>
          </a:p>
          <a:p>
            <a:pPr lvl="1"/>
            <a:r>
              <a:rPr lang="en-US" dirty="0"/>
              <a:t>Example of hard-science implementation for exchanging measuring device data on chemical spectrum with other domains</a:t>
            </a:r>
          </a:p>
          <a:p>
            <a:r>
              <a:rPr lang="en-US" dirty="0"/>
              <a:t>Other </a:t>
            </a:r>
            <a:r>
              <a:rPr lang="en-US" dirty="0" err="1"/>
              <a:t>WorldFAIR</a:t>
            </a:r>
            <a:r>
              <a:rPr lang="en-US" dirty="0"/>
              <a:t>+</a:t>
            </a:r>
          </a:p>
          <a:p>
            <a:pPr lvl="1"/>
            <a:r>
              <a:rPr lang="en-US" dirty="0"/>
              <a:t>Second round of World FAIR</a:t>
            </a:r>
          </a:p>
          <a:p>
            <a:pPr lvl="1"/>
            <a:r>
              <a:rPr lang="en-US" dirty="0"/>
              <a:t>Many CDIF implementations for climate data, life sciences, hard science physical data, medical and clinical data, others</a:t>
            </a:r>
          </a:p>
          <a:p>
            <a:r>
              <a:rPr lang="en-US" dirty="0"/>
              <a:t>Others (?)</a:t>
            </a:r>
          </a:p>
        </p:txBody>
      </p:sp>
    </p:spTree>
    <p:extLst>
      <p:ext uri="{BB962C8B-B14F-4D97-AF65-F5344CB8AC3E}">
        <p14:creationId xmlns:p14="http://schemas.microsoft.com/office/powerpoint/2010/main" val="1582431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45130-90C2-B0C3-99C9-E8CA3A29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&amp; Upcoming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E75A5-5163-4913-DAC4-3A67BB6EC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High-level documentation (part of 1.0 spec)</a:t>
            </a:r>
          </a:p>
          <a:p>
            <a:r>
              <a:rPr lang="en-US" dirty="0"/>
              <a:t>Field-Level Documentation (part of 1.0 spec)</a:t>
            </a:r>
          </a:p>
          <a:p>
            <a:pPr lvl="1"/>
            <a:r>
              <a:rPr lang="en-US" dirty="0"/>
              <a:t>Integrated with syntax representations</a:t>
            </a:r>
          </a:p>
          <a:p>
            <a:pPr lvl="1"/>
            <a:r>
              <a:rPr lang="en-US" dirty="0" err="1"/>
              <a:t>Subsetting</a:t>
            </a:r>
            <a:r>
              <a:rPr lang="en-US" dirty="0"/>
              <a:t> for community profiles</a:t>
            </a:r>
          </a:p>
          <a:p>
            <a:pPr lvl="1"/>
            <a:r>
              <a:rPr lang="en-US" dirty="0">
                <a:hlinkClick r:id="rId2"/>
              </a:rPr>
              <a:t>https://ddi-cdi.github.io/ddi-cdi_v1.0-rc3/field-level-documentation/</a:t>
            </a:r>
            <a:br>
              <a:rPr lang="en-US" dirty="0"/>
            </a:br>
            <a:endParaRPr lang="en-US" dirty="0"/>
          </a:p>
          <a:p>
            <a:r>
              <a:rPr lang="en-US" dirty="0"/>
              <a:t>Business case document (nearly complete)</a:t>
            </a:r>
          </a:p>
          <a:p>
            <a:r>
              <a:rPr lang="en-US" dirty="0"/>
              <a:t>DDI-CDI with other Standards (nearly complete)</a:t>
            </a:r>
          </a:p>
          <a:p>
            <a:r>
              <a:rPr lang="en-US" dirty="0"/>
              <a:t>DDI-CDI Reference Profile for RDF (50% complete) </a:t>
            </a:r>
          </a:p>
          <a:p>
            <a:r>
              <a:rPr lang="en-US" dirty="0"/>
              <a:t>Creating DDI-CDI Implementation Guides (50% complete)</a:t>
            </a:r>
          </a:p>
          <a:p>
            <a:r>
              <a:rPr lang="en-US" dirty="0"/>
              <a:t>Standing up a Git repository for DDI-CDI Resources (profiles, application code, etc.)</a:t>
            </a:r>
          </a:p>
        </p:txBody>
      </p:sp>
    </p:spTree>
    <p:extLst>
      <p:ext uri="{BB962C8B-B14F-4D97-AF65-F5344CB8AC3E}">
        <p14:creationId xmlns:p14="http://schemas.microsoft.com/office/powerpoint/2010/main" val="2477407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12FFB-13FF-DAC9-7576-94A7C3B4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13094-62C4-C8F4-7DEE-F9490938D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UKDA Product Builder</a:t>
            </a:r>
          </a:p>
          <a:p>
            <a:r>
              <a:rPr lang="en-US" dirty="0" err="1"/>
              <a:t>Sikt</a:t>
            </a:r>
            <a:r>
              <a:rPr lang="en-US" dirty="0"/>
              <a:t>: ESS Labs and </a:t>
            </a:r>
            <a:r>
              <a:rPr lang="en-US" dirty="0" err="1"/>
              <a:t>WorldFAIR</a:t>
            </a:r>
            <a:r>
              <a:rPr lang="en-US" dirty="0"/>
              <a:t> SPSS/</a:t>
            </a:r>
            <a:r>
              <a:rPr lang="en-US"/>
              <a:t>Stata converter</a:t>
            </a:r>
          </a:p>
        </p:txBody>
      </p:sp>
    </p:spTree>
    <p:extLst>
      <p:ext uri="{BB962C8B-B14F-4D97-AF65-F5344CB8AC3E}">
        <p14:creationId xmlns:p14="http://schemas.microsoft.com/office/powerpoint/2010/main" val="1483797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1B406-60C8-E2F2-8FE3-27A120814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69B5E-13EC-6FC4-F26A-2B9A376E7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432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DDI-CDI is designed to accommodate new types of data and data from other domains – domain-agnostic</a:t>
            </a:r>
          </a:p>
          <a:p>
            <a:r>
              <a:rPr lang="en-US" dirty="0"/>
              <a:t>Does </a:t>
            </a:r>
            <a:r>
              <a:rPr lang="en-US" i="1" u="sng" dirty="0"/>
              <a:t>not</a:t>
            </a:r>
            <a:r>
              <a:rPr lang="en-US" dirty="0"/>
              <a:t> replace DDI Codebook or DDI Lifecycle!</a:t>
            </a:r>
          </a:p>
          <a:p>
            <a:r>
              <a:rPr lang="en-US" dirty="0"/>
              <a:t>Works with many other DDI products (DDI Codebook, DDI Lifecycle, DDI CVs, XKOS, SDTL) </a:t>
            </a:r>
          </a:p>
          <a:p>
            <a:r>
              <a:rPr lang="en-US" dirty="0"/>
              <a:t>Works with RDF and generic Web standards, and also domain standards</a:t>
            </a:r>
          </a:p>
          <a:p>
            <a:r>
              <a:rPr lang="en-US" dirty="0"/>
              <a:t>Already tested in early implementations</a:t>
            </a:r>
          </a:p>
          <a:p>
            <a:r>
              <a:rPr lang="en-US" dirty="0"/>
              <a:t>Very popular in the cross-domain FAIR space (CDIF)</a:t>
            </a:r>
          </a:p>
          <a:p>
            <a:r>
              <a:rPr lang="en-US" dirty="0"/>
              <a:t>Many tools under development</a:t>
            </a:r>
          </a:p>
          <a:p>
            <a:r>
              <a:rPr lang="en-US" dirty="0"/>
              <a:t>Good documentation and support now in development</a:t>
            </a:r>
          </a:p>
        </p:txBody>
      </p:sp>
    </p:spTree>
    <p:extLst>
      <p:ext uri="{BB962C8B-B14F-4D97-AF65-F5344CB8AC3E}">
        <p14:creationId xmlns:p14="http://schemas.microsoft.com/office/powerpoint/2010/main" val="7061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D3A30-8EF9-6786-4AC3-C39975227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99D-E006-86CF-2B80-AE2002028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DDI-CDI is intended to do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History and emerging requirements for data sharing/integration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DDI-CDI is and is not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Relationship to DDI Codebook, DDI Lifecycle, DDI CVs, SDTL, and XKOS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Relationship to other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Early implementation, tools, and coming projects and documentation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Implementation example: UKDA Product Builder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Implementation examples: ESS Labs and </a:t>
            </a:r>
            <a:r>
              <a:rPr lang="en-US" dirty="0" err="1"/>
              <a:t>WorldFAIR</a:t>
            </a:r>
            <a:r>
              <a:rPr lang="en-US" dirty="0"/>
              <a:t> SPSS/Stata Converter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1430949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2AADE77-35DF-9E0C-EE41-678757A29FD1}"/>
              </a:ext>
            </a:extLst>
          </p:cNvPr>
          <p:cNvSpPr txBox="1"/>
          <p:nvPr/>
        </p:nvSpPr>
        <p:spPr>
          <a:xfrm>
            <a:off x="854110" y="3246846"/>
            <a:ext cx="99880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 DDI - CDI: Integrating Data for Better Science!</a:t>
            </a:r>
          </a:p>
        </p:txBody>
      </p:sp>
      <p:pic>
        <p:nvPicPr>
          <p:cNvPr id="8" name="Picture 7" descr="A logo with blue and green circles&#10;&#10;Description automatically generated">
            <a:extLst>
              <a:ext uri="{FF2B5EF4-FFF2-40B4-BE49-F238E27FC236}">
                <a16:creationId xmlns:a16="http://schemas.microsoft.com/office/drawing/2014/main" id="{EFBCEC3F-A7E2-719C-7CB0-20EE86F42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636" y="518915"/>
            <a:ext cx="5854717" cy="1569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9" name="Picture 5" descr="Vote yes for the public library and ...">
            <a:extLst>
              <a:ext uri="{FF2B5EF4-FFF2-40B4-BE49-F238E27FC236}">
                <a16:creationId xmlns:a16="http://schemas.microsoft.com/office/drawing/2014/main" id="{A8A40BA9-15E8-71D3-F850-C791E69C4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91" y="518915"/>
            <a:ext cx="315277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88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2EEF8-0D66-5236-98B6-AAED1F667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DDI-CDI Is Intended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28451-2C3D-46E6-22DC-11CB96D85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69985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DDI Cross-Domain Integration extends the metadata coverage of DDI specifications to describe data coming from outside the social, behavioral, and economic (SBE) domain</a:t>
            </a:r>
          </a:p>
          <a:p>
            <a:r>
              <a:rPr lang="en-US" dirty="0"/>
              <a:t>It allows for the description of data sets to make them “integration ready” in a multi-disciplinary scenario</a:t>
            </a:r>
          </a:p>
          <a:p>
            <a:pPr lvl="1"/>
            <a:r>
              <a:rPr lang="en-US" dirty="0"/>
              <a:t>Focuses on variable and datum-level descriptions</a:t>
            </a:r>
          </a:p>
          <a:p>
            <a:pPr lvl="1"/>
            <a:r>
              <a:rPr lang="en-US" dirty="0"/>
              <a:t>Provides for lossless, automated re-structuring of data </a:t>
            </a:r>
          </a:p>
          <a:p>
            <a:r>
              <a:rPr lang="en-US" dirty="0"/>
              <a:t>It supports the description of the integration (and any non-SBE lifecycle) process flows </a:t>
            </a:r>
          </a:p>
          <a:p>
            <a:r>
              <a:rPr lang="en-US" dirty="0"/>
              <a:t>It is not a standard for data collection or management: the focus is on sharing and integration of data</a:t>
            </a:r>
          </a:p>
          <a:p>
            <a:r>
              <a:rPr lang="en-US" dirty="0"/>
              <a:t>DDI-CDI is designed to work with non-SBE domain standards, and with generic Web standards and technologies, notably RDF</a:t>
            </a:r>
          </a:p>
        </p:txBody>
      </p:sp>
    </p:spTree>
    <p:extLst>
      <p:ext uri="{BB962C8B-B14F-4D97-AF65-F5344CB8AC3E}">
        <p14:creationId xmlns:p14="http://schemas.microsoft.com/office/powerpoint/2010/main" val="28732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C9E63-DA96-D94A-85C4-FC0FF4C7A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6640D-57C5-03CB-E0DF-02152F3DB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“DDI Moving Forward” project was originally envisioned as producing a model-driven replacement for DDI Lifecycle</a:t>
            </a:r>
          </a:p>
          <a:p>
            <a:r>
              <a:rPr lang="en-US" dirty="0"/>
              <a:t>Many years were spent developing a very, very large model</a:t>
            </a:r>
          </a:p>
          <a:p>
            <a:pPr lvl="1"/>
            <a:r>
              <a:rPr lang="en-US" dirty="0"/>
              <a:t>Some parts were integrated into DDI Lifecycle (variable cascade, etc.)</a:t>
            </a:r>
          </a:p>
          <a:p>
            <a:pPr lvl="1"/>
            <a:r>
              <a:rPr lang="en-US" dirty="0"/>
              <a:t>DDI-CDI is the first new product to be based on this model (covers the variable cascade, but also the datum-oriented focus)</a:t>
            </a:r>
          </a:p>
          <a:p>
            <a:r>
              <a:rPr lang="en-US" dirty="0"/>
              <a:t>During its development, it became apparent that we did not need a replacement for DDI Lifecycle!</a:t>
            </a:r>
          </a:p>
          <a:p>
            <a:r>
              <a:rPr lang="en-US" dirty="0"/>
              <a:t>What we needed was something new: a way of describing non-rectangular data for use in cross-domain scenarios and with new forms of data</a:t>
            </a:r>
          </a:p>
          <a:p>
            <a:pPr lvl="1"/>
            <a:r>
              <a:rPr lang="en-US" dirty="0"/>
              <a:t>Aligned with DDI Codebook and DDI Lifecycle</a:t>
            </a:r>
          </a:p>
          <a:p>
            <a:pPr lvl="1"/>
            <a:r>
              <a:rPr lang="en-US" dirty="0"/>
              <a:t>Designed to support different requirements (FAIR, etc.)</a:t>
            </a:r>
          </a:p>
        </p:txBody>
      </p:sp>
    </p:spTree>
    <p:extLst>
      <p:ext uri="{BB962C8B-B14F-4D97-AF65-F5344CB8AC3E}">
        <p14:creationId xmlns:p14="http://schemas.microsoft.com/office/powerpoint/2010/main" val="255205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0013D-35DD-C91C-82AD-DC3A93A8E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8DAE9-A6F6-1C65-691B-DF05667F7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Describe data from other domains</a:t>
            </a:r>
          </a:p>
          <a:p>
            <a:pPr lvl="1"/>
            <a:r>
              <a:rPr lang="en-US" dirty="0"/>
              <a:t>Might be structured differently (sensor/event data, multi-dimensional data, big data, etc.)</a:t>
            </a:r>
          </a:p>
          <a:p>
            <a:pPr lvl="1"/>
            <a:r>
              <a:rPr lang="en-US" dirty="0"/>
              <a:t>Metadata might be encoded using non-XML technology in a different domain standard/model (esp. RDF and Web standards)</a:t>
            </a:r>
          </a:p>
          <a:p>
            <a:pPr lvl="1"/>
            <a:r>
              <a:rPr lang="en-US" dirty="0"/>
              <a:t>Might be the output of a different data lifecycle</a:t>
            </a:r>
          </a:p>
          <a:p>
            <a:pPr lvl="1"/>
            <a:r>
              <a:rPr lang="en-US" dirty="0"/>
              <a:t>Terminology/semantics would be different</a:t>
            </a:r>
          </a:p>
          <a:p>
            <a:r>
              <a:rPr lang="en-US" dirty="0"/>
              <a:t>DDI-CDI had to be </a:t>
            </a:r>
            <a:r>
              <a:rPr lang="en-US" i="1" dirty="0"/>
              <a:t>domain-agnostic</a:t>
            </a:r>
            <a:endParaRPr lang="en-US" dirty="0"/>
          </a:p>
          <a:p>
            <a:pPr lvl="1"/>
            <a:r>
              <a:rPr lang="en-US" dirty="0"/>
              <a:t>Focus on the data, not on the study</a:t>
            </a:r>
          </a:p>
          <a:p>
            <a:pPr lvl="1"/>
            <a:r>
              <a:rPr lang="en-US" dirty="0"/>
              <a:t>Direct support for non-DDI standards/models (i.e., SKOS, DCAT, etc.)</a:t>
            </a:r>
          </a:p>
          <a:p>
            <a:r>
              <a:rPr lang="en-US" dirty="0"/>
              <a:t>Needed a generic process flow description</a:t>
            </a:r>
          </a:p>
          <a:p>
            <a:pPr lvl="1"/>
            <a:r>
              <a:rPr lang="en-US" dirty="0"/>
              <a:t>Data had to be placed in its own context</a:t>
            </a:r>
          </a:p>
          <a:p>
            <a:pPr lvl="1"/>
            <a:r>
              <a:rPr lang="en-US" dirty="0"/>
              <a:t>Other domains produce data in unfamiliar ways – this information is needed for accurate integration</a:t>
            </a:r>
          </a:p>
          <a:p>
            <a:r>
              <a:rPr lang="en-US" dirty="0"/>
              <a:t>Requirements aligned exactly with those of “cross-domain FAIR” data sharing</a:t>
            </a:r>
          </a:p>
        </p:txBody>
      </p:sp>
    </p:spTree>
    <p:extLst>
      <p:ext uri="{BB962C8B-B14F-4D97-AF65-F5344CB8AC3E}">
        <p14:creationId xmlns:p14="http://schemas.microsoft.com/office/powerpoint/2010/main" val="287850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DABA5-A6F1-CD07-EC65-E3506DC53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DDI-CDI </a:t>
            </a:r>
            <a:r>
              <a:rPr lang="en-US" i="1" dirty="0"/>
              <a:t>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DD0C1-FFF4-F144-4A6D-A10642811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model for describing variables, including concepts and representations</a:t>
            </a:r>
          </a:p>
          <a:p>
            <a:pPr lvl="1"/>
            <a:r>
              <a:rPr lang="en-US" dirty="0"/>
              <a:t>Provides a full model of the variable cascade</a:t>
            </a:r>
          </a:p>
          <a:p>
            <a:pPr lvl="1"/>
            <a:r>
              <a:rPr lang="en-US" dirty="0"/>
              <a:t>Provides variable descriptions independent of their use in a specific structure</a:t>
            </a:r>
          </a:p>
          <a:p>
            <a:pPr lvl="1"/>
            <a:r>
              <a:rPr lang="en-US" dirty="0"/>
              <a:t>Links to externally defined semantics (CV, ontology, classification, etc.)</a:t>
            </a:r>
          </a:p>
          <a:p>
            <a:r>
              <a:rPr lang="en-US" dirty="0"/>
              <a:t>A model describing how variables are used in structures</a:t>
            </a:r>
          </a:p>
          <a:p>
            <a:pPr lvl="1"/>
            <a:r>
              <a:rPr lang="en-US" dirty="0"/>
              <a:t>Wide/unit-record/rectangular</a:t>
            </a:r>
          </a:p>
          <a:p>
            <a:pPr lvl="1"/>
            <a:r>
              <a:rPr lang="en-US" dirty="0"/>
              <a:t>Long/tall (sensor or event data, registers)</a:t>
            </a:r>
          </a:p>
          <a:p>
            <a:pPr lvl="1"/>
            <a:r>
              <a:rPr lang="en-US" dirty="0"/>
              <a:t>Multi-dimensional data (superset of SDMX, covers indicators)</a:t>
            </a:r>
          </a:p>
          <a:p>
            <a:pPr lvl="1"/>
            <a:r>
              <a:rPr lang="en-US" dirty="0"/>
              <a:t>Key-value (big data, No-SQL, etc.)</a:t>
            </a:r>
          </a:p>
          <a:p>
            <a:r>
              <a:rPr lang="en-US" dirty="0"/>
              <a:t>A generic model for describing process flows</a:t>
            </a:r>
          </a:p>
          <a:p>
            <a:r>
              <a:rPr lang="en-US" dirty="0"/>
              <a:t>A model for describing datums and their relationships to each other, to variables, etc.</a:t>
            </a:r>
          </a:p>
          <a:p>
            <a:r>
              <a:rPr lang="en-US" dirty="0"/>
              <a:t>DDI-CDI provides a superset model intended to be implemented in “profiles” (subsets)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74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e 3">
            <a:extLst>
              <a:ext uri="{FF2B5EF4-FFF2-40B4-BE49-F238E27FC236}">
                <a16:creationId xmlns:a16="http://schemas.microsoft.com/office/drawing/2014/main" id="{7EDE3CD8-BB9E-F8C4-B543-48480104749E}"/>
              </a:ext>
            </a:extLst>
          </p:cNvPr>
          <p:cNvSpPr/>
          <p:nvPr/>
        </p:nvSpPr>
        <p:spPr>
          <a:xfrm>
            <a:off x="718457" y="3872204"/>
            <a:ext cx="1614196" cy="1156996"/>
          </a:xfrm>
          <a:prstGeom prst="cube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A215C8-D8BE-55C2-AC97-063FD033E7FA}"/>
              </a:ext>
            </a:extLst>
          </p:cNvPr>
          <p:cNvSpPr txBox="1"/>
          <p:nvPr/>
        </p:nvSpPr>
        <p:spPr>
          <a:xfrm>
            <a:off x="541476" y="5048865"/>
            <a:ext cx="4274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Dimensional Data Set:</a:t>
            </a:r>
          </a:p>
          <a:p>
            <a:r>
              <a:rPr lang="en-US" b="1" dirty="0"/>
              <a:t>Age x Year x Region x Education Level x Sex</a:t>
            </a:r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C214587-E7D9-1A67-E5F9-E863603CE297}"/>
              </a:ext>
            </a:extLst>
          </p:cNvPr>
          <p:cNvSpPr/>
          <p:nvPr/>
        </p:nvSpPr>
        <p:spPr>
          <a:xfrm>
            <a:off x="806245" y="1435510"/>
            <a:ext cx="1307690" cy="1156996"/>
          </a:xfrm>
          <a:prstGeom prst="foldedCorner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2AF9E7-C9C0-CA8E-07D2-5A9638FC045E}"/>
              </a:ext>
            </a:extLst>
          </p:cNvPr>
          <p:cNvSpPr txBox="1"/>
          <p:nvPr/>
        </p:nvSpPr>
        <p:spPr>
          <a:xfrm>
            <a:off x="831264" y="1533832"/>
            <a:ext cx="1277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DDI-CDI </a:t>
            </a:r>
          </a:p>
          <a:p>
            <a:r>
              <a:rPr lang="en-US" b="1" dirty="0"/>
              <a:t>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16DF79-AEF9-EAC8-056C-7B0E9FD58F79}"/>
              </a:ext>
            </a:extLst>
          </p:cNvPr>
          <p:cNvSpPr txBox="1"/>
          <p:nvPr/>
        </p:nvSpPr>
        <p:spPr>
          <a:xfrm>
            <a:off x="578566" y="2671875"/>
            <a:ext cx="31232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 Variables</a:t>
            </a:r>
          </a:p>
          <a:p>
            <a:r>
              <a:rPr lang="en-US" dirty="0"/>
              <a:t>- Structure</a:t>
            </a:r>
          </a:p>
          <a:p>
            <a:r>
              <a:rPr lang="en-US" dirty="0"/>
              <a:t>- Roles (Dimensions, Measures)</a:t>
            </a:r>
          </a:p>
          <a:p>
            <a:r>
              <a:rPr lang="en-US" dirty="0"/>
              <a:t>- Physical arrangement</a:t>
            </a:r>
          </a:p>
        </p:txBody>
      </p:sp>
      <p:sp>
        <p:nvSpPr>
          <p:cNvPr id="10" name="Flowchart: Magnetic Disk 9">
            <a:extLst>
              <a:ext uri="{FF2B5EF4-FFF2-40B4-BE49-F238E27FC236}">
                <a16:creationId xmlns:a16="http://schemas.microsoft.com/office/drawing/2014/main" id="{1C9C7381-40E8-BB76-20AD-9B11149B5344}"/>
              </a:ext>
            </a:extLst>
          </p:cNvPr>
          <p:cNvSpPr/>
          <p:nvPr/>
        </p:nvSpPr>
        <p:spPr>
          <a:xfrm>
            <a:off x="4680154" y="185208"/>
            <a:ext cx="2035278" cy="1828800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DDI-CDI Model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413BD2E-3FCD-347C-F3D8-303A58107629}"/>
              </a:ext>
            </a:extLst>
          </p:cNvPr>
          <p:cNvCxnSpPr>
            <a:cxnSpLocks/>
          </p:cNvCxnSpPr>
          <p:nvPr/>
        </p:nvCxnSpPr>
        <p:spPr>
          <a:xfrm>
            <a:off x="2272455" y="2592506"/>
            <a:ext cx="624228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Down 14">
            <a:extLst>
              <a:ext uri="{FF2B5EF4-FFF2-40B4-BE49-F238E27FC236}">
                <a16:creationId xmlns:a16="http://schemas.microsoft.com/office/drawing/2014/main" id="{C92768EC-AA6A-5944-FEA3-3BD29CB555C5}"/>
              </a:ext>
            </a:extLst>
          </p:cNvPr>
          <p:cNvSpPr/>
          <p:nvPr/>
        </p:nvSpPr>
        <p:spPr>
          <a:xfrm>
            <a:off x="5447071" y="2080282"/>
            <a:ext cx="462116" cy="35811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32CFB0C-03CB-15CB-47FF-3147C85C52E6}"/>
              </a:ext>
            </a:extLst>
          </p:cNvPr>
          <p:cNvCxnSpPr>
            <a:cxnSpLocks/>
          </p:cNvCxnSpPr>
          <p:nvPr/>
        </p:nvCxnSpPr>
        <p:spPr>
          <a:xfrm>
            <a:off x="2426060" y="4377719"/>
            <a:ext cx="458434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A39A289-B83D-A415-2DB4-8EB5E1C2D8B9}"/>
              </a:ext>
            </a:extLst>
          </p:cNvPr>
          <p:cNvSpPr/>
          <p:nvPr/>
        </p:nvSpPr>
        <p:spPr>
          <a:xfrm>
            <a:off x="7254216" y="4138819"/>
            <a:ext cx="2320413" cy="1358548"/>
          </a:xfrm>
          <a:prstGeom prst="rect">
            <a:avLst/>
          </a:prstGeom>
          <a:pattFill prst="lgGrid">
            <a:fgClr>
              <a:schemeClr val="tx1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65036C1-76E6-190B-D41B-34A5DDADEDBE}"/>
              </a:ext>
            </a:extLst>
          </p:cNvPr>
          <p:cNvSpPr txBox="1"/>
          <p:nvPr/>
        </p:nvSpPr>
        <p:spPr>
          <a:xfrm>
            <a:off x="7148051" y="5593709"/>
            <a:ext cx="3830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Wide Data Set: Dimensions viewed as </a:t>
            </a:r>
          </a:p>
          <a:p>
            <a:r>
              <a:rPr lang="en-US" b="1" dirty="0"/>
              <a:t>Variables (properties)</a:t>
            </a:r>
          </a:p>
        </p:txBody>
      </p:sp>
      <p:sp>
        <p:nvSpPr>
          <p:cNvPr id="22" name="Rectangle: Folded Corner 21">
            <a:extLst>
              <a:ext uri="{FF2B5EF4-FFF2-40B4-BE49-F238E27FC236}">
                <a16:creationId xmlns:a16="http://schemas.microsoft.com/office/drawing/2014/main" id="{A7574046-D1E2-A503-9F58-CF3291FAC23A}"/>
              </a:ext>
            </a:extLst>
          </p:cNvPr>
          <p:cNvSpPr/>
          <p:nvPr/>
        </p:nvSpPr>
        <p:spPr>
          <a:xfrm>
            <a:off x="10628233" y="1501784"/>
            <a:ext cx="1465006" cy="1156996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Domain Metadata Standards/ Models</a:t>
            </a:r>
          </a:p>
        </p:txBody>
      </p:sp>
      <p:sp>
        <p:nvSpPr>
          <p:cNvPr id="23" name="Rectangle: Folded Corner 22">
            <a:extLst>
              <a:ext uri="{FF2B5EF4-FFF2-40B4-BE49-F238E27FC236}">
                <a16:creationId xmlns:a16="http://schemas.microsoft.com/office/drawing/2014/main" id="{32B81671-8BBA-A494-D0F9-0E1419BE3DDF}"/>
              </a:ext>
            </a:extLst>
          </p:cNvPr>
          <p:cNvSpPr/>
          <p:nvPr/>
        </p:nvSpPr>
        <p:spPr>
          <a:xfrm>
            <a:off x="8673255" y="1552504"/>
            <a:ext cx="1307690" cy="1156996"/>
          </a:xfrm>
          <a:prstGeom prst="foldedCorner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588AFA-D794-C3EE-5AA3-C0CC20BE586E}"/>
              </a:ext>
            </a:extLst>
          </p:cNvPr>
          <p:cNvSpPr txBox="1"/>
          <p:nvPr/>
        </p:nvSpPr>
        <p:spPr>
          <a:xfrm>
            <a:off x="8702726" y="1613010"/>
            <a:ext cx="12770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DDI-CDI </a:t>
            </a:r>
          </a:p>
          <a:p>
            <a:r>
              <a:rPr lang="en-US" b="1" dirty="0"/>
              <a:t>Description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6EA58AC-F8D9-C203-9696-523235890B99}"/>
              </a:ext>
            </a:extLst>
          </p:cNvPr>
          <p:cNvSpPr txBox="1"/>
          <p:nvPr/>
        </p:nvSpPr>
        <p:spPr>
          <a:xfrm>
            <a:off x="8154320" y="2736306"/>
            <a:ext cx="40240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 Variables</a:t>
            </a:r>
          </a:p>
          <a:p>
            <a:r>
              <a:rPr lang="en-US" dirty="0"/>
              <a:t>- Structure</a:t>
            </a:r>
          </a:p>
          <a:p>
            <a:r>
              <a:rPr lang="en-US" dirty="0"/>
              <a:t>- Roles (Identifiers, Attributes. Measures)</a:t>
            </a:r>
          </a:p>
          <a:p>
            <a:r>
              <a:rPr lang="en-US" dirty="0"/>
              <a:t>- Physical arrangement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6947240-8FEC-80FF-1203-510E42BD5DB2}"/>
              </a:ext>
            </a:extLst>
          </p:cNvPr>
          <p:cNvCxnSpPr>
            <a:cxnSpLocks/>
          </p:cNvCxnSpPr>
          <p:nvPr/>
        </p:nvCxnSpPr>
        <p:spPr>
          <a:xfrm>
            <a:off x="9995256" y="2113043"/>
            <a:ext cx="63297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9A6B460-45CF-4F8D-CFCD-3D7686EEB2F6}"/>
              </a:ext>
            </a:extLst>
          </p:cNvPr>
          <p:cNvSpPr txBox="1"/>
          <p:nvPr/>
        </p:nvSpPr>
        <p:spPr>
          <a:xfrm>
            <a:off x="4680154" y="2685153"/>
            <a:ext cx="2115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[TRANSFORMATION]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027D57-587F-0F9B-A9CE-F86B3F794B21}"/>
              </a:ext>
            </a:extLst>
          </p:cNvPr>
          <p:cNvSpPr txBox="1"/>
          <p:nvPr/>
        </p:nvSpPr>
        <p:spPr>
          <a:xfrm>
            <a:off x="3562678" y="4411877"/>
            <a:ext cx="2115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[TRANSFORMATION]</a:t>
            </a:r>
          </a:p>
        </p:txBody>
      </p:sp>
      <p:sp>
        <p:nvSpPr>
          <p:cNvPr id="31" name="Speech Bubble: Rectangle 30">
            <a:extLst>
              <a:ext uri="{FF2B5EF4-FFF2-40B4-BE49-F238E27FC236}">
                <a16:creationId xmlns:a16="http://schemas.microsoft.com/office/drawing/2014/main" id="{4CD80FFE-2A2A-BFBA-83D4-622EFF7D283E}"/>
              </a:ext>
            </a:extLst>
          </p:cNvPr>
          <p:cNvSpPr/>
          <p:nvPr/>
        </p:nvSpPr>
        <p:spPr>
          <a:xfrm>
            <a:off x="7148051" y="185208"/>
            <a:ext cx="1750143" cy="622084"/>
          </a:xfrm>
          <a:prstGeom prst="wedgeRectCallout">
            <a:avLst>
              <a:gd name="adj1" fmla="val -77575"/>
              <a:gd name="adj2" fmla="val 309064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82C6592-3837-8C56-1968-5CE85147216E}"/>
              </a:ext>
            </a:extLst>
          </p:cNvPr>
          <p:cNvSpPr txBox="1"/>
          <p:nvPr/>
        </p:nvSpPr>
        <p:spPr>
          <a:xfrm>
            <a:off x="7178105" y="185208"/>
            <a:ext cx="1381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Predictable, </a:t>
            </a:r>
          </a:p>
          <a:p>
            <a:r>
              <a:rPr lang="en-US" dirty="0"/>
              <a:t>automatable</a:t>
            </a:r>
          </a:p>
        </p:txBody>
      </p: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61AA05E2-8516-7F2B-EF25-A755D91B2B08}"/>
              </a:ext>
            </a:extLst>
          </p:cNvPr>
          <p:cNvSpPr/>
          <p:nvPr/>
        </p:nvSpPr>
        <p:spPr>
          <a:xfrm>
            <a:off x="5724819" y="3226017"/>
            <a:ext cx="1750143" cy="622084"/>
          </a:xfrm>
          <a:prstGeom prst="wedgeRectCallout">
            <a:avLst>
              <a:gd name="adj1" fmla="val -101171"/>
              <a:gd name="adj2" fmla="val 124141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3436FF-4A77-4080-33AA-6FB90548FEBD}"/>
              </a:ext>
            </a:extLst>
          </p:cNvPr>
          <p:cNvSpPr txBox="1"/>
          <p:nvPr/>
        </p:nvSpPr>
        <p:spPr>
          <a:xfrm>
            <a:off x="5754873" y="3226017"/>
            <a:ext cx="13813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Predictable, </a:t>
            </a:r>
          </a:p>
          <a:p>
            <a:r>
              <a:rPr lang="en-US" dirty="0"/>
              <a:t>automatable</a:t>
            </a:r>
          </a:p>
        </p:txBody>
      </p:sp>
    </p:spTree>
    <p:extLst>
      <p:ext uri="{BB962C8B-B14F-4D97-AF65-F5344CB8AC3E}">
        <p14:creationId xmlns:p14="http://schemas.microsoft.com/office/powerpoint/2010/main" val="1295487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1423F84-1464-05E7-7F04-6E04DCF39400}"/>
              </a:ext>
            </a:extLst>
          </p:cNvPr>
          <p:cNvSpPr/>
          <p:nvPr/>
        </p:nvSpPr>
        <p:spPr>
          <a:xfrm>
            <a:off x="1259633" y="839755"/>
            <a:ext cx="625151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0A51E8-908F-E802-3165-4E67E4E89828}"/>
              </a:ext>
            </a:extLst>
          </p:cNvPr>
          <p:cNvSpPr/>
          <p:nvPr/>
        </p:nvSpPr>
        <p:spPr>
          <a:xfrm>
            <a:off x="1724608" y="1601755"/>
            <a:ext cx="625151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SEX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4B6193-2F5C-774A-3DCC-B8335E232130}"/>
              </a:ext>
            </a:extLst>
          </p:cNvPr>
          <p:cNvSpPr/>
          <p:nvPr/>
        </p:nvSpPr>
        <p:spPr>
          <a:xfrm>
            <a:off x="572277" y="2500601"/>
            <a:ext cx="1646854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420BFF-0469-78DA-F063-EA0CA90A3217}"/>
              </a:ext>
            </a:extLst>
          </p:cNvPr>
          <p:cNvSpPr/>
          <p:nvPr/>
        </p:nvSpPr>
        <p:spPr>
          <a:xfrm>
            <a:off x="2321767" y="839754"/>
            <a:ext cx="1018592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02472E-CACB-B54A-1933-67DA99741327}"/>
              </a:ext>
            </a:extLst>
          </p:cNvPr>
          <p:cNvSpPr/>
          <p:nvPr/>
        </p:nvSpPr>
        <p:spPr>
          <a:xfrm>
            <a:off x="2615681" y="2198913"/>
            <a:ext cx="1018592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55446A-B411-20EC-4FB0-183BCF09559D}"/>
              </a:ext>
            </a:extLst>
          </p:cNvPr>
          <p:cNvSpPr txBox="1"/>
          <p:nvPr/>
        </p:nvSpPr>
        <p:spPr>
          <a:xfrm>
            <a:off x="1622781" y="3996607"/>
            <a:ext cx="119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VARIABLES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EB07CC7-60B9-7112-23FF-82BDDA71242D}"/>
              </a:ext>
            </a:extLst>
          </p:cNvPr>
          <p:cNvSpPr/>
          <p:nvPr/>
        </p:nvSpPr>
        <p:spPr>
          <a:xfrm>
            <a:off x="4104684" y="1426510"/>
            <a:ext cx="1376267" cy="7682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F2D6A1-BA4B-52D8-B5F1-AC98C22303B9}"/>
              </a:ext>
            </a:extLst>
          </p:cNvPr>
          <p:cNvSpPr/>
          <p:nvPr/>
        </p:nvSpPr>
        <p:spPr>
          <a:xfrm>
            <a:off x="5937378" y="743336"/>
            <a:ext cx="625151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6B314B-61B2-D393-742F-1177AA225D71}"/>
              </a:ext>
            </a:extLst>
          </p:cNvPr>
          <p:cNvSpPr/>
          <p:nvPr/>
        </p:nvSpPr>
        <p:spPr>
          <a:xfrm>
            <a:off x="7660492" y="743335"/>
            <a:ext cx="625151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SEX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311B9B3-CBFF-EA0E-E70D-730414BB4143}"/>
              </a:ext>
            </a:extLst>
          </p:cNvPr>
          <p:cNvSpPr/>
          <p:nvPr/>
        </p:nvSpPr>
        <p:spPr>
          <a:xfrm>
            <a:off x="9386717" y="743334"/>
            <a:ext cx="1376951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4D5742-5DE2-4381-6B9D-A5A675943020}"/>
              </a:ext>
            </a:extLst>
          </p:cNvPr>
          <p:cNvSpPr/>
          <p:nvPr/>
        </p:nvSpPr>
        <p:spPr>
          <a:xfrm>
            <a:off x="6606102" y="743335"/>
            <a:ext cx="1018592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4C3EDA-1197-EF1D-6B9E-977FA8722907}"/>
              </a:ext>
            </a:extLst>
          </p:cNvPr>
          <p:cNvSpPr/>
          <p:nvPr/>
        </p:nvSpPr>
        <p:spPr>
          <a:xfrm>
            <a:off x="8321441" y="734003"/>
            <a:ext cx="1018592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552476-CD30-C8F8-FC94-C7694D05EA51}"/>
              </a:ext>
            </a:extLst>
          </p:cNvPr>
          <p:cNvSpPr/>
          <p:nvPr/>
        </p:nvSpPr>
        <p:spPr>
          <a:xfrm>
            <a:off x="2662334" y="3100871"/>
            <a:ext cx="1192699" cy="5971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FC7B67-A537-7581-B36F-B87E6D0F34AA}"/>
              </a:ext>
            </a:extLst>
          </p:cNvPr>
          <p:cNvSpPr/>
          <p:nvPr/>
        </p:nvSpPr>
        <p:spPr>
          <a:xfrm>
            <a:off x="10811069" y="743334"/>
            <a:ext cx="1192699" cy="59715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8A7AAB-96B8-245E-E833-91478CA48F27}"/>
              </a:ext>
            </a:extLst>
          </p:cNvPr>
          <p:cNvSpPr/>
          <p:nvPr/>
        </p:nvSpPr>
        <p:spPr>
          <a:xfrm>
            <a:off x="5949813" y="1436912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0D471E-404B-B7DD-2765-9637C38F2AFB}"/>
              </a:ext>
            </a:extLst>
          </p:cNvPr>
          <p:cNvSpPr/>
          <p:nvPr/>
        </p:nvSpPr>
        <p:spPr>
          <a:xfrm>
            <a:off x="7672927" y="1436911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BDC5727-0963-96BF-5AB4-79FEE03C5E4F}"/>
              </a:ext>
            </a:extLst>
          </p:cNvPr>
          <p:cNvSpPr/>
          <p:nvPr/>
        </p:nvSpPr>
        <p:spPr>
          <a:xfrm>
            <a:off x="9399152" y="1436910"/>
            <a:ext cx="13769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 LEVEL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C86060-B043-B38B-C8BF-43D23B410DAD}"/>
              </a:ext>
            </a:extLst>
          </p:cNvPr>
          <p:cNvSpPr/>
          <p:nvPr/>
        </p:nvSpPr>
        <p:spPr>
          <a:xfrm>
            <a:off x="6618537" y="1436911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C9F1D0-7D68-9751-E7E1-E2FB57258758}"/>
              </a:ext>
            </a:extLst>
          </p:cNvPr>
          <p:cNvSpPr/>
          <p:nvPr/>
        </p:nvSpPr>
        <p:spPr>
          <a:xfrm>
            <a:off x="8333876" y="1427579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3B4043-3B92-3D22-2838-43DB55EAF95E}"/>
              </a:ext>
            </a:extLst>
          </p:cNvPr>
          <p:cNvSpPr/>
          <p:nvPr/>
        </p:nvSpPr>
        <p:spPr>
          <a:xfrm>
            <a:off x="10823504" y="1436910"/>
            <a:ext cx="1192699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7CF5275-C6C3-EC37-F351-DCBB1C02A10A}"/>
              </a:ext>
            </a:extLst>
          </p:cNvPr>
          <p:cNvSpPr/>
          <p:nvPr/>
        </p:nvSpPr>
        <p:spPr>
          <a:xfrm>
            <a:off x="5952917" y="2130488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FA6628-A3A0-884A-2C7E-7A20B8F2DFD9}"/>
              </a:ext>
            </a:extLst>
          </p:cNvPr>
          <p:cNvSpPr/>
          <p:nvPr/>
        </p:nvSpPr>
        <p:spPr>
          <a:xfrm>
            <a:off x="7676031" y="2130487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884687A-71AE-1013-96D5-D4F191AE47F4}"/>
              </a:ext>
            </a:extLst>
          </p:cNvPr>
          <p:cNvSpPr/>
          <p:nvPr/>
        </p:nvSpPr>
        <p:spPr>
          <a:xfrm>
            <a:off x="9402256" y="2130486"/>
            <a:ext cx="13769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 LEVEL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DA31F6C-F8B9-5B57-BD0D-FB5878D38069}"/>
              </a:ext>
            </a:extLst>
          </p:cNvPr>
          <p:cNvSpPr/>
          <p:nvPr/>
        </p:nvSpPr>
        <p:spPr>
          <a:xfrm>
            <a:off x="6621641" y="2130487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749168C-A4E9-D6D8-8B77-F22E85E5C853}"/>
              </a:ext>
            </a:extLst>
          </p:cNvPr>
          <p:cNvSpPr/>
          <p:nvPr/>
        </p:nvSpPr>
        <p:spPr>
          <a:xfrm>
            <a:off x="8336980" y="2121155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4BF3A2A-A692-A385-FAE2-2AFC8E9DD22F}"/>
              </a:ext>
            </a:extLst>
          </p:cNvPr>
          <p:cNvSpPr/>
          <p:nvPr/>
        </p:nvSpPr>
        <p:spPr>
          <a:xfrm>
            <a:off x="10826608" y="2130486"/>
            <a:ext cx="1192699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3B50BF0-7934-2E2B-ED80-D335428387C4}"/>
              </a:ext>
            </a:extLst>
          </p:cNvPr>
          <p:cNvSpPr/>
          <p:nvPr/>
        </p:nvSpPr>
        <p:spPr>
          <a:xfrm>
            <a:off x="5971579" y="2820953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AGE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99E400-8387-73B4-8A0A-FC2F7946D00A}"/>
              </a:ext>
            </a:extLst>
          </p:cNvPr>
          <p:cNvSpPr/>
          <p:nvPr/>
        </p:nvSpPr>
        <p:spPr>
          <a:xfrm>
            <a:off x="7694693" y="2820952"/>
            <a:ext cx="6251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SEX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20EF460-DE87-A7DD-1C4A-7C40C6A9E087}"/>
              </a:ext>
            </a:extLst>
          </p:cNvPr>
          <p:cNvSpPr/>
          <p:nvPr/>
        </p:nvSpPr>
        <p:spPr>
          <a:xfrm>
            <a:off x="9420918" y="2820951"/>
            <a:ext cx="1376951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EDUC LEVEL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60E8AE7-264D-C196-C1B2-BEA16D980116}"/>
              </a:ext>
            </a:extLst>
          </p:cNvPr>
          <p:cNvSpPr/>
          <p:nvPr/>
        </p:nvSpPr>
        <p:spPr>
          <a:xfrm>
            <a:off x="6640303" y="2820952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F617AA5-5ACF-8565-C2E7-D587CD46E15C}"/>
              </a:ext>
            </a:extLst>
          </p:cNvPr>
          <p:cNvSpPr/>
          <p:nvPr/>
        </p:nvSpPr>
        <p:spPr>
          <a:xfrm>
            <a:off x="8355642" y="2811620"/>
            <a:ext cx="1018592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REGION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5F5E919-9CE5-3190-D93C-BD3BF9D6D9E1}"/>
              </a:ext>
            </a:extLst>
          </p:cNvPr>
          <p:cNvSpPr/>
          <p:nvPr/>
        </p:nvSpPr>
        <p:spPr>
          <a:xfrm>
            <a:off x="10845270" y="2820951"/>
            <a:ext cx="1192699" cy="5971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35" name="Cube 34">
            <a:extLst>
              <a:ext uri="{FF2B5EF4-FFF2-40B4-BE49-F238E27FC236}">
                <a16:creationId xmlns:a16="http://schemas.microsoft.com/office/drawing/2014/main" id="{FD0437C6-578D-3769-0589-17ED93A52F85}"/>
              </a:ext>
            </a:extLst>
          </p:cNvPr>
          <p:cNvSpPr/>
          <p:nvPr/>
        </p:nvSpPr>
        <p:spPr>
          <a:xfrm>
            <a:off x="306355" y="5264786"/>
            <a:ext cx="1614196" cy="1156996"/>
          </a:xfrm>
          <a:prstGeom prst="cube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D4EE14EF-6055-9EAC-8CFF-BA57692292B2}"/>
              </a:ext>
            </a:extLst>
          </p:cNvPr>
          <p:cNvSpPr/>
          <p:nvPr/>
        </p:nvSpPr>
        <p:spPr>
          <a:xfrm rot="17151656">
            <a:off x="375492" y="4020956"/>
            <a:ext cx="1376267" cy="7682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A827AF9-A59E-B9A2-90FA-E74F22E7F39E}"/>
              </a:ext>
            </a:extLst>
          </p:cNvPr>
          <p:cNvSpPr txBox="1"/>
          <p:nvPr/>
        </p:nvSpPr>
        <p:spPr>
          <a:xfrm>
            <a:off x="4311558" y="3504221"/>
            <a:ext cx="772641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target format is wide, with the dimensions treated as variables (properties): </a:t>
            </a:r>
          </a:p>
          <a:p>
            <a:r>
              <a:rPr lang="en-US" dirty="0"/>
              <a:t>at least one must be a place where integration can be performed with </a:t>
            </a:r>
          </a:p>
          <a:p>
            <a:r>
              <a:rPr lang="en-US" dirty="0"/>
              <a:t>another data set (typically time and geography). Other variables may be </a:t>
            </a:r>
          </a:p>
          <a:p>
            <a:r>
              <a:rPr lang="en-US" dirty="0"/>
              <a:t>combined into compound identifiers, or may be treated as additional </a:t>
            </a:r>
          </a:p>
          <a:p>
            <a:r>
              <a:rPr lang="en-US" dirty="0"/>
              <a:t>descriptors or measures, depending on what they are. The roles of variables</a:t>
            </a:r>
          </a:p>
          <a:p>
            <a:r>
              <a:rPr lang="en-US" dirty="0"/>
              <a:t>Change according to the structures – the meanings/values do not.</a:t>
            </a:r>
          </a:p>
          <a:p>
            <a:endParaRPr lang="en-US" dirty="0"/>
          </a:p>
          <a:p>
            <a:r>
              <a:rPr lang="en-US" dirty="0"/>
              <a:t>Aggregate values would be repeated to align with micro-data records as </a:t>
            </a:r>
          </a:p>
          <a:p>
            <a:r>
              <a:rPr lang="en-US" dirty="0"/>
              <a:t>needed to provide the “complete” records for analysis.</a:t>
            </a:r>
          </a:p>
          <a:p>
            <a:endParaRPr lang="en-US" dirty="0"/>
          </a:p>
          <a:p>
            <a:r>
              <a:rPr lang="en-US" dirty="0"/>
              <a:t>Recoding/semantic transformations are handled separately as appropriate </a:t>
            </a:r>
          </a:p>
          <a:p>
            <a:r>
              <a:rPr lang="en-US" dirty="0"/>
              <a:t>to the structural re-arrangement. </a:t>
            </a:r>
          </a:p>
        </p:txBody>
      </p:sp>
    </p:spTree>
    <p:extLst>
      <p:ext uri="{BB962C8B-B14F-4D97-AF65-F5344CB8AC3E}">
        <p14:creationId xmlns:p14="http://schemas.microsoft.com/office/powerpoint/2010/main" val="1199257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975C0-E080-F2B6-C7F5-8C4F9F98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DDI-CDI </a:t>
            </a:r>
            <a:r>
              <a:rPr lang="en-US" i="1" dirty="0"/>
              <a:t>Is </a:t>
            </a:r>
            <a:r>
              <a:rPr lang="en-US" dirty="0"/>
              <a:t>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01887-725A-2D8D-6E44-BAB070023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UML model expressed in Canonical XMI</a:t>
            </a:r>
          </a:p>
          <a:p>
            <a:pPr lvl="1"/>
            <a:r>
              <a:rPr lang="en-US" dirty="0"/>
              <a:t>Syntax representation in XML (XML Schema)</a:t>
            </a:r>
          </a:p>
          <a:p>
            <a:pPr lvl="1"/>
            <a:r>
              <a:rPr lang="en-US" dirty="0"/>
              <a:t>Syntax representation in RDF (OWL/RDF-S vocabulary, expressed as Turtle and JSON-LD)</a:t>
            </a:r>
          </a:p>
          <a:p>
            <a:r>
              <a:rPr lang="en-US" dirty="0"/>
              <a:t>A specification designed to be directly combined with other specifications</a:t>
            </a:r>
          </a:p>
          <a:p>
            <a:pPr lvl="1"/>
            <a:r>
              <a:rPr lang="en-US" dirty="0"/>
              <a:t>DDI Codebook/Lifecycle</a:t>
            </a:r>
          </a:p>
          <a:p>
            <a:pPr lvl="1"/>
            <a:r>
              <a:rPr lang="en-US" dirty="0"/>
              <a:t>SKOS/XKOS</a:t>
            </a:r>
          </a:p>
          <a:p>
            <a:pPr lvl="1"/>
            <a:r>
              <a:rPr lang="en-US" dirty="0"/>
              <a:t>DCAT</a:t>
            </a:r>
          </a:p>
          <a:p>
            <a:pPr lvl="1"/>
            <a:r>
              <a:rPr lang="en-US" dirty="0"/>
              <a:t>Process descriptions (SDTL, VTL, PROV, programming code, etc.) </a:t>
            </a:r>
          </a:p>
          <a:p>
            <a:pPr lvl="1"/>
            <a:r>
              <a:rPr lang="en-US" dirty="0"/>
              <a:t>Any other specification (esp. in RDF)</a:t>
            </a:r>
          </a:p>
        </p:txBody>
      </p:sp>
    </p:spTree>
    <p:extLst>
      <p:ext uri="{BB962C8B-B14F-4D97-AF65-F5344CB8AC3E}">
        <p14:creationId xmlns:p14="http://schemas.microsoft.com/office/powerpoint/2010/main" val="3810550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1586</Words>
  <Application>Microsoft Office PowerPoint</Application>
  <PresentationFormat>Widescreen</PresentationFormat>
  <Paragraphs>214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DDI Cross-Domain Integration (DDI-CDI): Complementing the DDI Product Suite</vt:lpstr>
      <vt:lpstr>Outline</vt:lpstr>
      <vt:lpstr>What DDI-CDI Is Intended to Do</vt:lpstr>
      <vt:lpstr>History</vt:lpstr>
      <vt:lpstr>Emerging Requirements</vt:lpstr>
      <vt:lpstr>What DDI-CDI Is</vt:lpstr>
      <vt:lpstr>PowerPoint Presentation</vt:lpstr>
      <vt:lpstr>PowerPoint Presentation</vt:lpstr>
      <vt:lpstr>What DDI-CDI Is (continued)</vt:lpstr>
      <vt:lpstr>What DDI-CDI is Not</vt:lpstr>
      <vt:lpstr>DDI-CDI and DDI Specifications</vt:lpstr>
      <vt:lpstr>DDI-CDI with other Domain Standards</vt:lpstr>
      <vt:lpstr>DDI-CDI with Other Standards - Example</vt:lpstr>
      <vt:lpstr>Early Implementations</vt:lpstr>
      <vt:lpstr>Tools</vt:lpstr>
      <vt:lpstr>Upcoming Projects</vt:lpstr>
      <vt:lpstr>Existing &amp; Upcoming Documentation</vt:lpstr>
      <vt:lpstr>Examples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Arofan Gregory</dc:creator>
  <cp:lastModifiedBy>Arofan Gregory</cp:lastModifiedBy>
  <cp:revision>26</cp:revision>
  <dcterms:created xsi:type="dcterms:W3CDTF">2024-10-01T09:36:11Z</dcterms:created>
  <dcterms:modified xsi:type="dcterms:W3CDTF">2024-10-03T12:24:47Z</dcterms:modified>
</cp:coreProperties>
</file>